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41"/>
  </p:notesMasterIdLst>
  <p:sldIdLst>
    <p:sldId id="256" r:id="rId2"/>
    <p:sldId id="257" r:id="rId3"/>
    <p:sldId id="259" r:id="rId4"/>
    <p:sldId id="294" r:id="rId5"/>
    <p:sldId id="295" r:id="rId6"/>
    <p:sldId id="262" r:id="rId7"/>
    <p:sldId id="260" r:id="rId8"/>
    <p:sldId id="271" r:id="rId9"/>
    <p:sldId id="265" r:id="rId10"/>
    <p:sldId id="270" r:id="rId11"/>
    <p:sldId id="266" r:id="rId12"/>
    <p:sldId id="267" r:id="rId13"/>
    <p:sldId id="268" r:id="rId14"/>
    <p:sldId id="269" r:id="rId15"/>
    <p:sldId id="296" r:id="rId16"/>
    <p:sldId id="261" r:id="rId17"/>
    <p:sldId id="274" r:id="rId18"/>
    <p:sldId id="282" r:id="rId19"/>
    <p:sldId id="283" r:id="rId20"/>
    <p:sldId id="284" r:id="rId21"/>
    <p:sldId id="285" r:id="rId22"/>
    <p:sldId id="279" r:id="rId23"/>
    <p:sldId id="280" r:id="rId24"/>
    <p:sldId id="278" r:id="rId25"/>
    <p:sldId id="272" r:id="rId26"/>
    <p:sldId id="275" r:id="rId27"/>
    <p:sldId id="276" r:id="rId28"/>
    <p:sldId id="277" r:id="rId29"/>
    <p:sldId id="286" r:id="rId30"/>
    <p:sldId id="281" r:id="rId31"/>
    <p:sldId id="273" r:id="rId32"/>
    <p:sldId id="287" r:id="rId33"/>
    <p:sldId id="293" r:id="rId34"/>
    <p:sldId id="288" r:id="rId35"/>
    <p:sldId id="289" r:id="rId36"/>
    <p:sldId id="290" r:id="rId37"/>
    <p:sldId id="291" r:id="rId38"/>
    <p:sldId id="292" r:id="rId39"/>
    <p:sldId id="297" r:id="rId4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9900"/>
    <a:srgbClr val="FF0066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904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notesMaster" Target="notesMasters/notesMaster1.xml"/><Relationship Id="rId42" Type="http://schemas.openxmlformats.org/officeDocument/2006/relationships/printerSettings" Target="printerSettings/printerSettings1.bin"/><Relationship Id="rId43" Type="http://schemas.openxmlformats.org/officeDocument/2006/relationships/presProps" Target="presProps.xml"/><Relationship Id="rId44" Type="http://schemas.openxmlformats.org/officeDocument/2006/relationships/viewProps" Target="viewProps.xml"/><Relationship Id="rId4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075636-D236-48DE-B937-627619BA8528}" type="datetimeFigureOut">
              <a:rPr lang="en-US" smtClean="0"/>
              <a:t>3/2/14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4879AD-8CF6-4ABF-BA0A-88FA751590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4557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house is big? (inflection)</a:t>
            </a:r>
          </a:p>
          <a:p>
            <a:r>
              <a:rPr lang="en-US" dirty="0" smtClean="0"/>
              <a:t>Is</a:t>
            </a:r>
            <a:r>
              <a:rPr lang="en-US" baseline="0" dirty="0" smtClean="0"/>
              <a:t> the party at the park?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4879AD-8CF6-4ABF-BA0A-88FA7515908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1899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61974E3-BFC1-452C-99B5-B6AA3BDB644E}" type="datetimeFigureOut">
              <a:rPr lang="en-US" smtClean="0"/>
              <a:t>3/2/14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922EC70-4EA0-4198-A32C-A99A1837AD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1974E3-BFC1-452C-99B5-B6AA3BDB644E}" type="datetimeFigureOut">
              <a:rPr lang="en-US" smtClean="0"/>
              <a:t>3/2/14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22EC70-4EA0-4198-A32C-A99A1837AD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1974E3-BFC1-452C-99B5-B6AA3BDB644E}" type="datetimeFigureOut">
              <a:rPr lang="en-US" smtClean="0"/>
              <a:t>3/2/14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22EC70-4EA0-4198-A32C-A99A1837AD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1974E3-BFC1-452C-99B5-B6AA3BDB644E}" type="datetimeFigureOut">
              <a:rPr lang="en-US" smtClean="0"/>
              <a:t>3/2/14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22EC70-4EA0-4198-A32C-A99A1837ADB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1974E3-BFC1-452C-99B5-B6AA3BDB644E}" type="datetimeFigureOut">
              <a:rPr lang="en-US" smtClean="0"/>
              <a:t>3/2/14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22EC70-4EA0-4198-A32C-A99A1837ADB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1974E3-BFC1-452C-99B5-B6AA3BDB644E}" type="datetimeFigureOut">
              <a:rPr lang="en-US" smtClean="0"/>
              <a:t>3/2/14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22EC70-4EA0-4198-A32C-A99A1837ADB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1974E3-BFC1-452C-99B5-B6AA3BDB644E}" type="datetimeFigureOut">
              <a:rPr lang="en-US" smtClean="0"/>
              <a:t>3/2/14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22EC70-4EA0-4198-A32C-A99A1837ADB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1974E3-BFC1-452C-99B5-B6AA3BDB644E}" type="datetimeFigureOut">
              <a:rPr lang="en-US" smtClean="0"/>
              <a:t>3/2/14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22EC70-4EA0-4198-A32C-A99A1837ADB4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1974E3-BFC1-452C-99B5-B6AA3BDB644E}" type="datetimeFigureOut">
              <a:rPr lang="en-US" smtClean="0"/>
              <a:t>3/2/14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22EC70-4EA0-4198-A32C-A99A1837AD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61974E3-BFC1-452C-99B5-B6AA3BDB644E}" type="datetimeFigureOut">
              <a:rPr lang="en-US" smtClean="0"/>
              <a:t>3/2/14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22EC70-4EA0-4198-A32C-A99A1837ADB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61974E3-BFC1-452C-99B5-B6AA3BDB644E}" type="datetimeFigureOut">
              <a:rPr lang="en-US" smtClean="0"/>
              <a:t>3/2/14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922EC70-4EA0-4198-A32C-A99A1837ADB4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E61974E3-BFC1-452C-99B5-B6AA3BDB644E}" type="datetimeFigureOut">
              <a:rPr lang="en-US" smtClean="0"/>
              <a:t>3/2/14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922EC70-4EA0-4198-A32C-A99A1837ADB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embeddedreading.com/about/" TargetMode="Externa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5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288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b="1" dirty="0">
                <a:latin typeface="Chaparral Pro Light" pitchFamily="18" charset="0"/>
              </a:rPr>
              <a:t>Helping </a:t>
            </a:r>
            <a:r>
              <a:rPr lang="en-US" b="1" dirty="0" smtClean="0">
                <a:latin typeface="Chaparral Pro Light" pitchFamily="18" charset="0"/>
              </a:rPr>
              <a:t>All Students </a:t>
            </a:r>
            <a:r>
              <a:rPr lang="en-US" b="1" dirty="0">
                <a:latin typeface="Chaparral Pro Light" pitchFamily="18" charset="0"/>
              </a:rPr>
              <a:t>Achieve LOTE Proficiency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Chaparral Pro Light" pitchFamily="18" charset="0"/>
              </a:rPr>
              <a:t>Marie J. Campanaro, NBCT WLOE</a:t>
            </a:r>
          </a:p>
          <a:p>
            <a:r>
              <a:rPr lang="en-US" dirty="0" smtClean="0">
                <a:solidFill>
                  <a:schemeClr val="tx1"/>
                </a:solidFill>
                <a:latin typeface="Chaparral Pro Light" pitchFamily="18" charset="0"/>
              </a:rPr>
              <a:t>Spencerport School District</a:t>
            </a:r>
          </a:p>
          <a:p>
            <a:r>
              <a:rPr lang="en-US" dirty="0" smtClean="0">
                <a:solidFill>
                  <a:schemeClr val="tx1"/>
                </a:solidFill>
                <a:latin typeface="Chaparral Pro Light" pitchFamily="18" charset="0"/>
              </a:rPr>
              <a:t>mcampanaro@aol.com</a:t>
            </a:r>
            <a:endParaRPr lang="en-US" dirty="0">
              <a:solidFill>
                <a:schemeClr val="tx1"/>
              </a:solidFill>
              <a:latin typeface="Chaparral Pro Light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17285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r>
              <a:rPr lang="en-US" dirty="0" smtClean="0"/>
              <a:t>Provide necessary “tools”</a:t>
            </a:r>
          </a:p>
          <a:p>
            <a:r>
              <a:rPr lang="en-US" dirty="0" smtClean="0"/>
              <a:t>Teach generic answers to each question word</a:t>
            </a:r>
          </a:p>
          <a:p>
            <a:r>
              <a:rPr lang="en-US" dirty="0" smtClean="0"/>
              <a:t>Provide additional repetitive practice</a:t>
            </a:r>
          </a:p>
          <a:p>
            <a:r>
              <a:rPr lang="en-US" dirty="0" smtClean="0"/>
              <a:t>Teach to all or differentiate</a:t>
            </a:r>
          </a:p>
          <a:p>
            <a:endParaRPr lang="en-US" dirty="0"/>
          </a:p>
          <a:p>
            <a:pPr marL="109728" indent="0">
              <a:buNone/>
            </a:pPr>
            <a:r>
              <a:rPr lang="en-US" dirty="0"/>
              <a:t>Teach strategies for vocabulary lapses</a:t>
            </a:r>
          </a:p>
          <a:p>
            <a:r>
              <a:rPr lang="en-US" dirty="0" smtClean="0"/>
              <a:t>(s) Asking </a:t>
            </a:r>
            <a:r>
              <a:rPr lang="en-US" dirty="0"/>
              <a:t>questions without question </a:t>
            </a:r>
            <a:r>
              <a:rPr lang="en-US" dirty="0" smtClean="0"/>
              <a:t>words</a:t>
            </a:r>
          </a:p>
          <a:p>
            <a:r>
              <a:rPr lang="en-US" dirty="0"/>
              <a:t>(s) Stating </a:t>
            </a:r>
            <a:r>
              <a:rPr lang="en-US" dirty="0" smtClean="0"/>
              <a:t>detail and adding “and you?”</a:t>
            </a:r>
            <a:endParaRPr lang="en-US" dirty="0"/>
          </a:p>
          <a:p>
            <a:r>
              <a:rPr lang="en-US" dirty="0" smtClean="0"/>
              <a:t>(t) </a:t>
            </a:r>
            <a:r>
              <a:rPr lang="en-US" dirty="0"/>
              <a:t>Providing vocabulary within question</a:t>
            </a:r>
          </a:p>
          <a:p>
            <a:pPr marL="109728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Some students can’t complete task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35837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1"/>
            <a:ext cx="7772400" cy="6858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Situación</a:t>
            </a:r>
            <a:r>
              <a:rPr lang="en-US" dirty="0" smtClean="0"/>
              <a:t> #2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1600200"/>
            <a:ext cx="7696200" cy="4038600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>
                <a:solidFill>
                  <a:srgbClr val="7030A0"/>
                </a:solidFill>
              </a:rPr>
              <a:t>Invite Person 2 to go somewhere</a:t>
            </a:r>
          </a:p>
          <a:p>
            <a:pPr algn="l"/>
            <a:r>
              <a:rPr lang="en-US" b="1" dirty="0">
                <a:solidFill>
                  <a:srgbClr val="7030A0"/>
                </a:solidFill>
              </a:rPr>
              <a:t>	</a:t>
            </a:r>
            <a:r>
              <a:rPr lang="en-US" b="1" dirty="0" smtClean="0">
                <a:solidFill>
                  <a:srgbClr val="7030A0"/>
                </a:solidFill>
              </a:rPr>
              <a:t>			</a:t>
            </a:r>
            <a:r>
              <a:rPr lang="en-US" b="1" dirty="0" smtClean="0">
                <a:solidFill>
                  <a:schemeClr val="tx1"/>
                </a:solidFill>
              </a:rPr>
              <a:t>Ask a detail</a:t>
            </a:r>
          </a:p>
          <a:p>
            <a:pPr algn="l"/>
            <a:r>
              <a:rPr lang="en-US" b="1" dirty="0" smtClean="0">
                <a:solidFill>
                  <a:srgbClr val="7030A0"/>
                </a:solidFill>
              </a:rPr>
              <a:t>Answer the detail</a:t>
            </a:r>
          </a:p>
          <a:p>
            <a:pPr algn="l"/>
            <a:r>
              <a:rPr lang="en-US" b="1" dirty="0">
                <a:solidFill>
                  <a:srgbClr val="7030A0"/>
                </a:solidFill>
              </a:rPr>
              <a:t>	</a:t>
            </a:r>
            <a:r>
              <a:rPr lang="en-US" b="1" dirty="0" smtClean="0">
                <a:solidFill>
                  <a:srgbClr val="7030A0"/>
                </a:solidFill>
              </a:rPr>
              <a:t>			</a:t>
            </a:r>
            <a:r>
              <a:rPr lang="en-US" b="1" dirty="0" smtClean="0">
                <a:solidFill>
                  <a:schemeClr val="tx1"/>
                </a:solidFill>
              </a:rPr>
              <a:t>Ask another detail</a:t>
            </a:r>
          </a:p>
          <a:p>
            <a:pPr algn="l"/>
            <a:r>
              <a:rPr lang="en-US" b="1" dirty="0" smtClean="0">
                <a:solidFill>
                  <a:srgbClr val="7030A0"/>
                </a:solidFill>
              </a:rPr>
              <a:t>Answer detail #2</a:t>
            </a:r>
          </a:p>
          <a:p>
            <a:pPr algn="l"/>
            <a:r>
              <a:rPr lang="en-US" b="1" dirty="0">
                <a:solidFill>
                  <a:srgbClr val="7030A0"/>
                </a:solidFill>
              </a:rPr>
              <a:t>	</a:t>
            </a:r>
            <a:r>
              <a:rPr lang="en-US" b="1" dirty="0" smtClean="0">
                <a:solidFill>
                  <a:srgbClr val="7030A0"/>
                </a:solidFill>
              </a:rPr>
              <a:t>			</a:t>
            </a:r>
            <a:r>
              <a:rPr lang="en-US" b="1" dirty="0" smtClean="0">
                <a:solidFill>
                  <a:schemeClr val="tx1"/>
                </a:solidFill>
              </a:rPr>
              <a:t>Reject the invitation</a:t>
            </a:r>
          </a:p>
          <a:p>
            <a:pPr algn="l"/>
            <a:r>
              <a:rPr lang="en-US" b="1" dirty="0" smtClean="0">
                <a:solidFill>
                  <a:srgbClr val="7030A0"/>
                </a:solidFill>
              </a:rPr>
              <a:t>React with disappointment</a:t>
            </a:r>
            <a:endParaRPr lang="en-US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7830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304800"/>
            <a:ext cx="7772400" cy="4572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Situación</a:t>
            </a:r>
            <a:r>
              <a:rPr lang="en-US" dirty="0" smtClean="0"/>
              <a:t> #3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990600"/>
            <a:ext cx="7696200" cy="5410200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>
                <a:solidFill>
                  <a:srgbClr val="7030A0"/>
                </a:solidFill>
              </a:rPr>
              <a:t>Invite Person 2 to go somewhere</a:t>
            </a:r>
          </a:p>
          <a:p>
            <a:pPr algn="l"/>
            <a:r>
              <a:rPr lang="en-US" b="1" dirty="0">
                <a:solidFill>
                  <a:srgbClr val="7030A0"/>
                </a:solidFill>
              </a:rPr>
              <a:t>	</a:t>
            </a:r>
            <a:r>
              <a:rPr lang="en-US" b="1" dirty="0" smtClean="0">
                <a:solidFill>
                  <a:srgbClr val="7030A0"/>
                </a:solidFill>
              </a:rPr>
              <a:t>			</a:t>
            </a:r>
            <a:r>
              <a:rPr lang="en-US" b="1" dirty="0" smtClean="0">
                <a:solidFill>
                  <a:schemeClr val="tx1"/>
                </a:solidFill>
              </a:rPr>
              <a:t>Ask a detail</a:t>
            </a:r>
          </a:p>
          <a:p>
            <a:pPr algn="l"/>
            <a:r>
              <a:rPr lang="en-US" b="1" dirty="0" smtClean="0">
                <a:solidFill>
                  <a:srgbClr val="7030A0"/>
                </a:solidFill>
              </a:rPr>
              <a:t>Answer the detail</a:t>
            </a:r>
          </a:p>
          <a:p>
            <a:pPr algn="l"/>
            <a:r>
              <a:rPr lang="en-US" b="1" dirty="0">
                <a:solidFill>
                  <a:srgbClr val="7030A0"/>
                </a:solidFill>
              </a:rPr>
              <a:t>	</a:t>
            </a:r>
            <a:r>
              <a:rPr lang="en-US" b="1" dirty="0" smtClean="0">
                <a:solidFill>
                  <a:srgbClr val="7030A0"/>
                </a:solidFill>
              </a:rPr>
              <a:t>			</a:t>
            </a:r>
            <a:r>
              <a:rPr lang="en-US" b="1" dirty="0" smtClean="0">
                <a:solidFill>
                  <a:schemeClr val="tx1"/>
                </a:solidFill>
              </a:rPr>
              <a:t>Ask another detail</a:t>
            </a:r>
          </a:p>
          <a:p>
            <a:pPr algn="l"/>
            <a:r>
              <a:rPr lang="en-US" b="1" dirty="0" smtClean="0">
                <a:solidFill>
                  <a:srgbClr val="7030A0"/>
                </a:solidFill>
              </a:rPr>
              <a:t>Answer detail #2</a:t>
            </a:r>
          </a:p>
          <a:p>
            <a:pPr algn="l"/>
            <a:r>
              <a:rPr lang="en-US" b="1" dirty="0">
                <a:solidFill>
                  <a:srgbClr val="7030A0"/>
                </a:solidFill>
              </a:rPr>
              <a:t>	</a:t>
            </a:r>
            <a:r>
              <a:rPr lang="en-US" b="1" dirty="0" smtClean="0">
                <a:solidFill>
                  <a:srgbClr val="7030A0"/>
                </a:solidFill>
              </a:rPr>
              <a:t>			</a:t>
            </a:r>
            <a:r>
              <a:rPr lang="en-US" b="1" dirty="0" smtClean="0">
                <a:solidFill>
                  <a:schemeClr val="tx1"/>
                </a:solidFill>
              </a:rPr>
              <a:t>Reject the invitation</a:t>
            </a:r>
          </a:p>
          <a:p>
            <a:pPr algn="l"/>
            <a:r>
              <a:rPr lang="en-US" b="1" dirty="0" smtClean="0">
                <a:solidFill>
                  <a:srgbClr val="7030A0"/>
                </a:solidFill>
              </a:rPr>
              <a:t>Ask for a reason</a:t>
            </a:r>
          </a:p>
          <a:p>
            <a:pPr algn="l"/>
            <a:r>
              <a:rPr lang="en-US" b="1" dirty="0">
                <a:solidFill>
                  <a:srgbClr val="7030A0"/>
                </a:solidFill>
              </a:rPr>
              <a:t>	</a:t>
            </a:r>
            <a:r>
              <a:rPr lang="en-US" b="1" dirty="0" smtClean="0">
                <a:solidFill>
                  <a:srgbClr val="7030A0"/>
                </a:solidFill>
              </a:rPr>
              <a:t>			</a:t>
            </a:r>
            <a:r>
              <a:rPr lang="en-US" b="1" dirty="0" smtClean="0">
                <a:solidFill>
                  <a:schemeClr val="tx1"/>
                </a:solidFill>
              </a:rPr>
              <a:t>Tell why you can’t</a:t>
            </a:r>
          </a:p>
          <a:p>
            <a:pPr algn="l"/>
            <a:r>
              <a:rPr lang="en-US" b="1" dirty="0" smtClean="0">
                <a:solidFill>
                  <a:srgbClr val="7030A0"/>
                </a:solidFill>
              </a:rPr>
              <a:t>React with disappointment</a:t>
            </a:r>
            <a:endParaRPr lang="en-US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26837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304800"/>
            <a:ext cx="7772400" cy="4572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Situación</a:t>
            </a:r>
            <a:r>
              <a:rPr lang="en-US" smtClean="0"/>
              <a:t> #4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990600"/>
            <a:ext cx="7696200" cy="5410200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>
                <a:solidFill>
                  <a:srgbClr val="7030A0"/>
                </a:solidFill>
              </a:rPr>
              <a:t>Invite Person 2 to go somewhere</a:t>
            </a:r>
          </a:p>
          <a:p>
            <a:pPr algn="l"/>
            <a:r>
              <a:rPr lang="en-US" b="1" dirty="0">
                <a:solidFill>
                  <a:srgbClr val="7030A0"/>
                </a:solidFill>
              </a:rPr>
              <a:t>	</a:t>
            </a:r>
            <a:r>
              <a:rPr lang="en-US" b="1" dirty="0" smtClean="0">
                <a:solidFill>
                  <a:srgbClr val="7030A0"/>
                </a:solidFill>
              </a:rPr>
              <a:t>			</a:t>
            </a:r>
            <a:r>
              <a:rPr lang="en-US" b="1" dirty="0" smtClean="0">
                <a:solidFill>
                  <a:schemeClr val="tx1"/>
                </a:solidFill>
              </a:rPr>
              <a:t>Ask a detail</a:t>
            </a:r>
          </a:p>
          <a:p>
            <a:pPr algn="l"/>
            <a:r>
              <a:rPr lang="en-US" b="1" dirty="0" smtClean="0">
                <a:solidFill>
                  <a:srgbClr val="7030A0"/>
                </a:solidFill>
              </a:rPr>
              <a:t>Answer the detail</a:t>
            </a:r>
          </a:p>
          <a:p>
            <a:pPr algn="l"/>
            <a:r>
              <a:rPr lang="en-US" b="1" dirty="0">
                <a:solidFill>
                  <a:srgbClr val="7030A0"/>
                </a:solidFill>
              </a:rPr>
              <a:t>	</a:t>
            </a:r>
            <a:r>
              <a:rPr lang="en-US" b="1" dirty="0" smtClean="0">
                <a:solidFill>
                  <a:srgbClr val="7030A0"/>
                </a:solidFill>
              </a:rPr>
              <a:t>			</a:t>
            </a:r>
            <a:r>
              <a:rPr lang="en-US" b="1" dirty="0" smtClean="0">
                <a:solidFill>
                  <a:schemeClr val="tx1"/>
                </a:solidFill>
              </a:rPr>
              <a:t>Ask another detail</a:t>
            </a:r>
          </a:p>
          <a:p>
            <a:pPr algn="l"/>
            <a:r>
              <a:rPr lang="en-US" b="1" dirty="0" smtClean="0">
                <a:solidFill>
                  <a:srgbClr val="7030A0"/>
                </a:solidFill>
              </a:rPr>
              <a:t>Answer detail #2</a:t>
            </a:r>
          </a:p>
          <a:p>
            <a:pPr algn="l"/>
            <a:r>
              <a:rPr lang="en-US" b="1" dirty="0">
                <a:solidFill>
                  <a:srgbClr val="7030A0"/>
                </a:solidFill>
              </a:rPr>
              <a:t>	</a:t>
            </a:r>
            <a:r>
              <a:rPr lang="en-US" b="1" dirty="0" smtClean="0">
                <a:solidFill>
                  <a:srgbClr val="7030A0"/>
                </a:solidFill>
              </a:rPr>
              <a:t>			</a:t>
            </a:r>
            <a:r>
              <a:rPr lang="en-US" b="1" dirty="0" smtClean="0">
                <a:solidFill>
                  <a:schemeClr val="tx1"/>
                </a:solidFill>
              </a:rPr>
              <a:t>Reject the invitation</a:t>
            </a:r>
          </a:p>
          <a:p>
            <a:pPr algn="l"/>
            <a:r>
              <a:rPr lang="en-US" b="1" dirty="0" smtClean="0">
                <a:solidFill>
                  <a:srgbClr val="7030A0"/>
                </a:solidFill>
              </a:rPr>
              <a:t>React with disappointment</a:t>
            </a:r>
          </a:p>
          <a:p>
            <a:pPr algn="l"/>
            <a:r>
              <a:rPr lang="en-US" b="1" dirty="0">
                <a:solidFill>
                  <a:srgbClr val="7030A0"/>
                </a:solidFill>
              </a:rPr>
              <a:t>	</a:t>
            </a:r>
            <a:r>
              <a:rPr lang="en-US" b="1" dirty="0" smtClean="0">
                <a:solidFill>
                  <a:srgbClr val="7030A0"/>
                </a:solidFill>
              </a:rPr>
              <a:t>		</a:t>
            </a:r>
            <a:r>
              <a:rPr lang="en-US" b="1" dirty="0" smtClean="0">
                <a:solidFill>
                  <a:schemeClr val="tx1"/>
                </a:solidFill>
              </a:rPr>
              <a:t>Suggest another day/time</a:t>
            </a:r>
          </a:p>
          <a:p>
            <a:pPr algn="l"/>
            <a:r>
              <a:rPr lang="en-US" b="1" dirty="0" smtClean="0">
                <a:solidFill>
                  <a:srgbClr val="7030A0"/>
                </a:solidFill>
              </a:rPr>
              <a:t>Agree with suggestion</a:t>
            </a:r>
            <a:endParaRPr lang="en-US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78272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8762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 smtClean="0"/>
              <a:t>Situation #5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715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7030A0"/>
                </a:solidFill>
              </a:rPr>
              <a:t>Invite Person 2 to go somewhere</a:t>
            </a:r>
          </a:p>
          <a:p>
            <a:pPr marL="0" indent="0">
              <a:buNone/>
            </a:pPr>
            <a:r>
              <a:rPr lang="en-US" b="1" dirty="0">
                <a:solidFill>
                  <a:srgbClr val="7030A0"/>
                </a:solidFill>
              </a:rPr>
              <a:t>				</a:t>
            </a:r>
            <a:r>
              <a:rPr lang="en-US" b="1" dirty="0"/>
              <a:t>Ask a detail</a:t>
            </a:r>
          </a:p>
          <a:p>
            <a:pPr marL="0" indent="0">
              <a:buNone/>
            </a:pPr>
            <a:r>
              <a:rPr lang="en-US" b="1" dirty="0">
                <a:solidFill>
                  <a:srgbClr val="7030A0"/>
                </a:solidFill>
              </a:rPr>
              <a:t>Answer the detail</a:t>
            </a:r>
          </a:p>
          <a:p>
            <a:pPr marL="0" indent="0">
              <a:buNone/>
            </a:pPr>
            <a:r>
              <a:rPr lang="en-US" b="1" dirty="0">
                <a:solidFill>
                  <a:srgbClr val="7030A0"/>
                </a:solidFill>
              </a:rPr>
              <a:t>				</a:t>
            </a:r>
            <a:r>
              <a:rPr lang="en-US" b="1" dirty="0"/>
              <a:t>Ask another detail</a:t>
            </a:r>
          </a:p>
          <a:p>
            <a:pPr marL="0" indent="0">
              <a:buNone/>
            </a:pPr>
            <a:r>
              <a:rPr lang="en-US" b="1" dirty="0">
                <a:solidFill>
                  <a:srgbClr val="7030A0"/>
                </a:solidFill>
              </a:rPr>
              <a:t>Answer detail #2</a:t>
            </a:r>
          </a:p>
          <a:p>
            <a:pPr marL="0" indent="0">
              <a:buNone/>
            </a:pPr>
            <a:r>
              <a:rPr lang="en-US" b="1" dirty="0">
                <a:solidFill>
                  <a:srgbClr val="7030A0"/>
                </a:solidFill>
              </a:rPr>
              <a:t>				</a:t>
            </a:r>
            <a:r>
              <a:rPr lang="en-US" b="1" dirty="0"/>
              <a:t>Reject the invitation</a:t>
            </a:r>
          </a:p>
          <a:p>
            <a:pPr marL="0" indent="0">
              <a:buNone/>
            </a:pPr>
            <a:r>
              <a:rPr lang="en-US" b="1" dirty="0">
                <a:solidFill>
                  <a:srgbClr val="7030A0"/>
                </a:solidFill>
              </a:rPr>
              <a:t>Ask for a reason</a:t>
            </a:r>
          </a:p>
          <a:p>
            <a:pPr marL="0" indent="0">
              <a:buNone/>
            </a:pPr>
            <a:r>
              <a:rPr lang="en-US" b="1" dirty="0">
                <a:solidFill>
                  <a:srgbClr val="7030A0"/>
                </a:solidFill>
              </a:rPr>
              <a:t>				</a:t>
            </a:r>
            <a:r>
              <a:rPr lang="en-US" b="1" dirty="0"/>
              <a:t>Tell why you can’t</a:t>
            </a:r>
          </a:p>
          <a:p>
            <a:pPr marL="0" indent="0">
              <a:buNone/>
            </a:pPr>
            <a:r>
              <a:rPr lang="en-US" b="1" dirty="0">
                <a:solidFill>
                  <a:srgbClr val="7030A0"/>
                </a:solidFill>
              </a:rPr>
              <a:t>React with </a:t>
            </a:r>
            <a:r>
              <a:rPr lang="en-US" b="1" dirty="0" smtClean="0">
                <a:solidFill>
                  <a:srgbClr val="7030A0"/>
                </a:solidFill>
              </a:rPr>
              <a:t>disappointment</a:t>
            </a:r>
          </a:p>
          <a:p>
            <a:pPr marL="0" indent="0">
              <a:buNone/>
            </a:pPr>
            <a:r>
              <a:rPr lang="en-US" b="1" dirty="0">
                <a:solidFill>
                  <a:srgbClr val="7030A0"/>
                </a:solidFill>
              </a:rPr>
              <a:t>			</a:t>
            </a:r>
            <a:r>
              <a:rPr lang="en-US" b="1" dirty="0"/>
              <a:t>Suggest another day/time</a:t>
            </a:r>
          </a:p>
          <a:p>
            <a:pPr marL="0" indent="0">
              <a:buNone/>
            </a:pPr>
            <a:r>
              <a:rPr lang="en-US" b="1" dirty="0">
                <a:solidFill>
                  <a:srgbClr val="7030A0"/>
                </a:solidFill>
              </a:rPr>
              <a:t>Agree with suggestion</a:t>
            </a:r>
          </a:p>
          <a:p>
            <a:pPr marL="0" indent="0">
              <a:buNone/>
            </a:pPr>
            <a:endParaRPr lang="en-US" b="1" dirty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3737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Page to write out clues to remember</a:t>
            </a:r>
          </a:p>
          <a:p>
            <a:r>
              <a:rPr lang="en-US" dirty="0" smtClean="0"/>
              <a:t>Physical practice – written </a:t>
            </a:r>
            <a:r>
              <a:rPr lang="en-US" dirty="0" err="1" smtClean="0"/>
              <a:t>foldovers</a:t>
            </a:r>
            <a:endParaRPr lang="en-US" dirty="0" smtClean="0"/>
          </a:p>
          <a:p>
            <a:r>
              <a:rPr lang="en-US" dirty="0" smtClean="0"/>
              <a:t>Physical practice – matching (written, “</a:t>
            </a:r>
            <a:r>
              <a:rPr lang="en-US" dirty="0" err="1" smtClean="0"/>
              <a:t>cosy</a:t>
            </a:r>
            <a:r>
              <a:rPr lang="en-US" dirty="0" smtClean="0"/>
              <a:t> fits”, word strips)</a:t>
            </a:r>
          </a:p>
          <a:p>
            <a:r>
              <a:rPr lang="en-US" dirty="0" smtClean="0"/>
              <a:t>Oral prompts</a:t>
            </a:r>
          </a:p>
          <a:p>
            <a:r>
              <a:rPr lang="en-US" dirty="0" smtClean="0"/>
              <a:t>Continual assessments – formative and summative</a:t>
            </a:r>
          </a:p>
          <a:p>
            <a:endParaRPr lang="en-US" dirty="0"/>
          </a:p>
          <a:p>
            <a:r>
              <a:rPr lang="en-US" dirty="0" smtClean="0"/>
              <a:t>Differentiate when needed </a:t>
            </a:r>
          </a:p>
          <a:p>
            <a:r>
              <a:rPr lang="en-US" dirty="0" smtClean="0"/>
              <a:t>Anchor activities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62558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481328"/>
            <a:ext cx="8686800" cy="4525963"/>
          </a:xfrm>
        </p:spPr>
        <p:txBody>
          <a:bodyPr>
            <a:normAutofit lnSpcReduction="10000"/>
          </a:bodyPr>
          <a:lstStyle/>
          <a:p>
            <a:pPr marL="109728" indent="0">
              <a:buNone/>
            </a:pPr>
            <a:r>
              <a:rPr lang="en-US" dirty="0" smtClean="0"/>
              <a:t>Building big to small</a:t>
            </a:r>
          </a:p>
          <a:p>
            <a:pPr marL="109728" indent="0">
              <a:buNone/>
            </a:pPr>
            <a:endParaRPr lang="en-US" dirty="0" smtClean="0"/>
          </a:p>
          <a:p>
            <a:pPr marL="109728" indent="0">
              <a:buNone/>
            </a:pPr>
            <a:r>
              <a:rPr lang="en-US" dirty="0" smtClean="0"/>
              <a:t>Memorized, scripted dialogs</a:t>
            </a:r>
          </a:p>
          <a:p>
            <a:r>
              <a:rPr lang="en-US" dirty="0" smtClean="0"/>
              <a:t>Provide vocabulary in context</a:t>
            </a:r>
          </a:p>
          <a:p>
            <a:r>
              <a:rPr lang="en-US" dirty="0" smtClean="0"/>
              <a:t>Teach “nice to know” phrases, vocabulary</a:t>
            </a:r>
          </a:p>
          <a:p>
            <a:r>
              <a:rPr lang="en-US" dirty="0" smtClean="0"/>
              <a:t>Provide correct word order, patterns, agreement</a:t>
            </a:r>
          </a:p>
          <a:p>
            <a:r>
              <a:rPr lang="en-US" dirty="0" smtClean="0"/>
              <a:t>Demonstrate required functions of language</a:t>
            </a:r>
          </a:p>
          <a:p>
            <a:r>
              <a:rPr lang="en-US" dirty="0" smtClean="0"/>
              <a:t>Serve as a springboard for conversations</a:t>
            </a:r>
          </a:p>
          <a:p>
            <a:endParaRPr lang="en-US" dirty="0"/>
          </a:p>
          <a:p>
            <a:r>
              <a:rPr lang="en-US" dirty="0" smtClean="0"/>
              <a:t>Perhaps are not needed by everyone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Speaking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88611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Scripted dialog</a:t>
            </a:r>
          </a:p>
          <a:p>
            <a:endParaRPr lang="en-US" dirty="0" smtClean="0"/>
          </a:p>
          <a:p>
            <a:r>
              <a:rPr lang="en-US" dirty="0" err="1" smtClean="0"/>
              <a:t>Clozed</a:t>
            </a:r>
            <a:r>
              <a:rPr lang="en-US" dirty="0" smtClean="0"/>
              <a:t> dialog</a:t>
            </a:r>
          </a:p>
          <a:p>
            <a:endParaRPr lang="en-US" dirty="0" smtClean="0"/>
          </a:p>
          <a:p>
            <a:r>
              <a:rPr lang="en-US" dirty="0" smtClean="0"/>
              <a:t>Original dialog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Speaking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20260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990600"/>
            <a:ext cx="9709688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93885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457200"/>
            <a:ext cx="7786035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652370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ADHD				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</a:rPr>
              <a:t>Accelerated Student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	</a:t>
            </a:r>
            <a:r>
              <a:rPr lang="en-US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Dyslexia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				</a:t>
            </a:r>
            <a:r>
              <a:rPr lang="en-US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Tourette’s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OCD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</a:t>
            </a:r>
            <a:r>
              <a:rPr lang="en-US" dirty="0" smtClean="0">
                <a:latin typeface="Comic Sans MS" panose="030F0702030302020204" pitchFamily="66" charset="0"/>
              </a:rPr>
              <a:t>Asperger’s		</a:t>
            </a:r>
            <a:r>
              <a:rPr lang="en-US" dirty="0" smtClean="0">
                <a:solidFill>
                  <a:srgbClr val="FF0066"/>
                </a:solidFill>
                <a:latin typeface="Comic Sans MS" panose="030F0702030302020204" pitchFamily="66" charset="0"/>
              </a:rPr>
              <a:t>Issues at Home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		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latin typeface="Comic Sans MS" panose="030F0702030302020204" pitchFamily="66" charset="0"/>
              </a:rPr>
              <a:t>Auditory Processing Delay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solidFill>
                  <a:srgbClr val="009900"/>
                </a:solidFill>
                <a:latin typeface="Comic Sans MS" panose="030F0702030302020204" pitchFamily="66" charset="0"/>
              </a:rPr>
              <a:t>3</a:t>
            </a:r>
            <a:r>
              <a:rPr lang="en-US" baseline="30000" dirty="0" smtClean="0">
                <a:solidFill>
                  <a:srgbClr val="009900"/>
                </a:solidFill>
                <a:latin typeface="Comic Sans MS" panose="030F0702030302020204" pitchFamily="66" charset="0"/>
              </a:rPr>
              <a:t>rd</a:t>
            </a:r>
            <a:r>
              <a:rPr lang="en-US" dirty="0" smtClean="0">
                <a:solidFill>
                  <a:srgbClr val="009900"/>
                </a:solidFill>
                <a:latin typeface="Comic Sans MS" panose="030F0702030302020204" pitchFamily="66" charset="0"/>
              </a:rPr>
              <a:t> grade reading level</a:t>
            </a:r>
          </a:p>
          <a:p>
            <a:pPr marL="0" indent="0" algn="ctr">
              <a:buNone/>
            </a:pPr>
            <a:r>
              <a:rPr lang="en-US" dirty="0"/>
              <a:t>	</a:t>
            </a:r>
            <a:r>
              <a:rPr lang="en-US" dirty="0" smtClean="0"/>
              <a:t>				</a:t>
            </a:r>
            <a:r>
              <a:rPr lang="en-US" dirty="0" smtClean="0">
                <a:solidFill>
                  <a:srgbClr val="FF0000"/>
                </a:solidFill>
              </a:rPr>
              <a:t>Social </a:t>
            </a:r>
            <a:r>
              <a:rPr lang="en-US" dirty="0" err="1" smtClean="0">
                <a:solidFill>
                  <a:srgbClr val="FF0000"/>
                </a:solidFill>
              </a:rPr>
              <a:t>disfunction</a:t>
            </a:r>
            <a:r>
              <a:rPr lang="en-US" dirty="0" smtClean="0"/>
              <a:t>	</a:t>
            </a:r>
            <a:r>
              <a:rPr lang="en-US" sz="8100" dirty="0" smtClean="0">
                <a:latin typeface="Comic Sans MS" panose="030F0702030302020204" pitchFamily="66" charset="0"/>
              </a:rPr>
              <a:t>?????</a:t>
            </a:r>
            <a:endParaRPr lang="en-US" sz="8100" dirty="0">
              <a:latin typeface="Comic Sans MS" panose="030F0702030302020204" pitchFamily="66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Today’s LOTE Classroom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45039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6246" cy="461467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374073"/>
            <a:ext cx="4949646" cy="617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590873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52400"/>
            <a:ext cx="4534995" cy="586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151340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711891"/>
          </a:xfrm>
        </p:spPr>
        <p:txBody>
          <a:bodyPr/>
          <a:lstStyle/>
          <a:p>
            <a:pPr marL="109728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Listening – </a:t>
            </a:r>
            <a:r>
              <a:rPr lang="en-US" sz="3700" dirty="0" smtClean="0"/>
              <a:t>actively teach strategies</a:t>
            </a:r>
            <a:endParaRPr lang="en-US" sz="37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447800"/>
            <a:ext cx="6378416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264332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990600"/>
            <a:ext cx="7190226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4246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*What you don’t hear is as important as what you do hear.</a:t>
            </a:r>
            <a:endParaRPr lang="en-US" dirty="0">
              <a:latin typeface="Comic Sans MS" panose="030F0702030302020204" pitchFamily="66" charset="0"/>
            </a:endParaRPr>
          </a:p>
          <a:p>
            <a:r>
              <a:rPr lang="en-US" dirty="0" smtClean="0">
                <a:latin typeface="Comic Sans MS" panose="030F0702030302020204" pitchFamily="66" charset="0"/>
              </a:rPr>
              <a:t>*Avoid being impulsive. Listen for LINKED vocabulary.</a:t>
            </a:r>
          </a:p>
          <a:p>
            <a:r>
              <a:rPr lang="en-US" dirty="0" smtClean="0">
                <a:latin typeface="Comic Sans MS" panose="030F0702030302020204" pitchFamily="66" charset="0"/>
              </a:rPr>
              <a:t>*Listen for multiple clues. </a:t>
            </a:r>
            <a:endParaRPr lang="en-US" dirty="0">
              <a:latin typeface="Comic Sans MS" panose="030F0702030302020204" pitchFamily="66" charset="0"/>
            </a:endParaRPr>
          </a:p>
          <a:p>
            <a:r>
              <a:rPr lang="en-US" dirty="0" smtClean="0">
                <a:latin typeface="Comic Sans MS" panose="030F0702030302020204" pitchFamily="66" charset="0"/>
              </a:rPr>
              <a:t>*Words like “no” and “but” signal opposite information. (But beware of “Why not?”)</a:t>
            </a:r>
          </a:p>
          <a:p>
            <a:r>
              <a:rPr lang="en-US" dirty="0" smtClean="0">
                <a:latin typeface="Comic Sans MS" panose="030F0702030302020204" pitchFamily="66" charset="0"/>
              </a:rPr>
              <a:t>*Separate the FLUFF from the STUFF!</a:t>
            </a:r>
          </a:p>
          <a:p>
            <a:endParaRPr lang="en-US" dirty="0">
              <a:latin typeface="Comic Sans MS" panose="030F0702030302020204" pitchFamily="66" charset="0"/>
            </a:endParaRPr>
          </a:p>
          <a:p>
            <a:pPr marL="109728" indent="0">
              <a:buNone/>
            </a:pPr>
            <a:r>
              <a:rPr lang="en-US" i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Provide examples for each strategy taught!</a:t>
            </a:r>
          </a:p>
          <a:p>
            <a:endParaRPr lang="en-US" b="1" u="sng" dirty="0">
              <a:latin typeface="Comic Sans MS" panose="030F0702030302020204" pitchFamily="66" charset="0"/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you eliminate?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42627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en-US" dirty="0" smtClean="0"/>
              <a:t>Building small to big</a:t>
            </a:r>
          </a:p>
          <a:p>
            <a:pPr marL="109728" indent="0">
              <a:buNone/>
            </a:pPr>
            <a:endParaRPr lang="en-US" dirty="0"/>
          </a:p>
          <a:p>
            <a:pPr marL="109728" indent="0">
              <a:buNone/>
            </a:pPr>
            <a:r>
              <a:rPr lang="en-US" dirty="0" smtClean="0"/>
              <a:t>Embedded reading: </a:t>
            </a:r>
            <a:r>
              <a:rPr lang="en-US" dirty="0" err="1" smtClean="0"/>
              <a:t>Clarq</a:t>
            </a:r>
            <a:r>
              <a:rPr lang="en-US" dirty="0" smtClean="0"/>
              <a:t> &amp; Whaley</a:t>
            </a:r>
          </a:p>
          <a:p>
            <a:r>
              <a:rPr lang="en-US" dirty="0">
                <a:hlinkClick r:id="rId2"/>
              </a:rPr>
              <a:t>http://embeddedreading.com/about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Reading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1881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Provide meaningful practice</a:t>
            </a:r>
          </a:p>
          <a:p>
            <a:r>
              <a:rPr lang="en-US" dirty="0" smtClean="0"/>
              <a:t>Practice the way students will be assessed</a:t>
            </a:r>
          </a:p>
          <a:p>
            <a:r>
              <a:rPr lang="en-US" dirty="0" smtClean="0"/>
              <a:t>Connect reading to visuals and/or actions whenever possible</a:t>
            </a:r>
          </a:p>
          <a:p>
            <a:r>
              <a:rPr lang="en-US" dirty="0" smtClean="0"/>
              <a:t>Vary the input!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50443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636"/>
          <a:stretch/>
        </p:blipFill>
        <p:spPr bwMode="auto">
          <a:xfrm>
            <a:off x="304800" y="304800"/>
            <a:ext cx="4319671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35" t="9278" r="8037" b="6281"/>
          <a:stretch/>
        </p:blipFill>
        <p:spPr bwMode="auto">
          <a:xfrm>
            <a:off x="4419600" y="1967345"/>
            <a:ext cx="4613564" cy="4294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75013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295400"/>
            <a:ext cx="8534400" cy="5181600"/>
          </a:xfrm>
        </p:spPr>
        <p:txBody>
          <a:bodyPr>
            <a:normAutofit fontScale="92500" lnSpcReduction="10000"/>
          </a:bodyPr>
          <a:lstStyle/>
          <a:p>
            <a:pPr marL="109728" indent="0">
              <a:buNone/>
            </a:pPr>
            <a:r>
              <a:rPr lang="es-ES" dirty="0"/>
              <a:t>No tienes </a:t>
            </a:r>
            <a:r>
              <a:rPr lang="es-ES" dirty="0" smtClean="0"/>
              <a:t>sentido ~ Si </a:t>
            </a:r>
            <a:r>
              <a:rPr lang="es-ES" dirty="0"/>
              <a:t>no estás conmigo</a:t>
            </a:r>
          </a:p>
          <a:p>
            <a:pPr marL="109728" indent="0">
              <a:buNone/>
            </a:pPr>
            <a:r>
              <a:rPr lang="es-ES" sz="2400" dirty="0"/>
              <a:t>Desde que te fuiste ya no soy el </a:t>
            </a:r>
            <a:r>
              <a:rPr lang="es-ES" sz="2400" dirty="0" smtClean="0"/>
              <a:t>mismo me </a:t>
            </a:r>
            <a:r>
              <a:rPr lang="es-ES" sz="2400" dirty="0"/>
              <a:t>siento vacío</a:t>
            </a:r>
          </a:p>
          <a:p>
            <a:pPr marL="109728" indent="0">
              <a:buNone/>
            </a:pPr>
            <a:endParaRPr lang="es-ES" sz="1300" dirty="0" smtClean="0"/>
          </a:p>
          <a:p>
            <a:pPr marL="109728" indent="0">
              <a:buNone/>
            </a:pPr>
            <a:r>
              <a:rPr lang="es-ES" dirty="0" smtClean="0"/>
              <a:t>Yo </a:t>
            </a:r>
            <a:r>
              <a:rPr lang="es-ES" dirty="0"/>
              <a:t>no puedo ya </a:t>
            </a:r>
            <a:r>
              <a:rPr lang="es-ES" dirty="0" smtClean="0"/>
              <a:t>vivir ~ Si </a:t>
            </a:r>
            <a:r>
              <a:rPr lang="es-ES" dirty="0"/>
              <a:t>tu no estas aquí</a:t>
            </a:r>
          </a:p>
          <a:p>
            <a:pPr marL="109728" indent="0">
              <a:buNone/>
            </a:pPr>
            <a:r>
              <a:rPr lang="es-ES" dirty="0"/>
              <a:t>Me siento triste porque tú te fuiste </a:t>
            </a:r>
            <a:endParaRPr lang="es-ES" dirty="0" smtClean="0"/>
          </a:p>
          <a:p>
            <a:pPr marL="109728" indent="0">
              <a:buNone/>
            </a:pPr>
            <a:r>
              <a:rPr lang="es-ES" dirty="0" smtClean="0"/>
              <a:t>y </a:t>
            </a:r>
            <a:r>
              <a:rPr lang="es-ES" dirty="0"/>
              <a:t>ahora </a:t>
            </a:r>
            <a:r>
              <a:rPr lang="es-ES" dirty="0" smtClean="0"/>
              <a:t>no quiero vivir </a:t>
            </a:r>
            <a:r>
              <a:rPr lang="es-ES" dirty="0"/>
              <a:t>en </a:t>
            </a:r>
            <a:r>
              <a:rPr lang="es-ES" dirty="0" smtClean="0"/>
              <a:t>soledad</a:t>
            </a:r>
          </a:p>
          <a:p>
            <a:pPr marL="109728" indent="0">
              <a:buNone/>
            </a:pPr>
            <a:endParaRPr lang="es-ES" sz="1300" dirty="0"/>
          </a:p>
          <a:p>
            <a:pPr marL="109728" indent="0">
              <a:buNone/>
            </a:pPr>
            <a:r>
              <a:rPr lang="es-ES" dirty="0"/>
              <a:t>Hoy me propongo dejar las penas y bailar</a:t>
            </a:r>
          </a:p>
          <a:p>
            <a:pPr marL="109728" indent="0" algn="ctr">
              <a:buNone/>
            </a:pPr>
            <a:r>
              <a:rPr lang="es-ES" dirty="0" err="1"/>
              <a:t>Wepa</a:t>
            </a:r>
            <a:r>
              <a:rPr lang="es-ES" dirty="0"/>
              <a:t>!</a:t>
            </a:r>
          </a:p>
          <a:p>
            <a:pPr marL="109728" indent="0" algn="ctr">
              <a:buNone/>
            </a:pPr>
            <a:r>
              <a:rPr lang="es-ES" dirty="0"/>
              <a:t>Baila </a:t>
            </a:r>
            <a:r>
              <a:rPr lang="es-ES" dirty="0" err="1"/>
              <a:t>baila</a:t>
            </a:r>
            <a:r>
              <a:rPr lang="es-ES" dirty="0"/>
              <a:t> Si tienes dudas</a:t>
            </a:r>
          </a:p>
          <a:p>
            <a:pPr marL="109728" indent="0" algn="ctr">
              <a:buNone/>
            </a:pPr>
            <a:r>
              <a:rPr lang="es-ES" dirty="0"/>
              <a:t>Baila </a:t>
            </a:r>
            <a:r>
              <a:rPr lang="es-ES" dirty="0" err="1"/>
              <a:t>baila</a:t>
            </a:r>
            <a:r>
              <a:rPr lang="es-ES" dirty="0"/>
              <a:t> A tu manera</a:t>
            </a:r>
          </a:p>
          <a:p>
            <a:pPr marL="109728" indent="0" algn="ctr">
              <a:buNone/>
            </a:pPr>
            <a:r>
              <a:rPr lang="es-ES" dirty="0"/>
              <a:t>Baila </a:t>
            </a:r>
            <a:r>
              <a:rPr lang="es-ES" dirty="0" err="1"/>
              <a:t>baila</a:t>
            </a:r>
            <a:r>
              <a:rPr lang="es-ES" dirty="0"/>
              <a:t> Si tienes miedo</a:t>
            </a:r>
          </a:p>
          <a:p>
            <a:pPr marL="109728" indent="0" algn="ctr">
              <a:buNone/>
            </a:pPr>
            <a:r>
              <a:rPr lang="es-ES" dirty="0"/>
              <a:t>Baila </a:t>
            </a:r>
            <a:r>
              <a:rPr lang="es-ES" dirty="0" err="1"/>
              <a:t>baila</a:t>
            </a:r>
            <a:r>
              <a:rPr lang="es-ES" dirty="0"/>
              <a:t> En hora Buena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Baila</a:t>
            </a:r>
            <a:r>
              <a:rPr lang="en-US" dirty="0" smtClean="0"/>
              <a:t> </a:t>
            </a:r>
            <a:r>
              <a:rPr lang="en-US" dirty="0" err="1" smtClean="0"/>
              <a:t>Baila</a:t>
            </a:r>
            <a:r>
              <a:rPr lang="en-US" dirty="0" smtClean="0"/>
              <a:t>  </a:t>
            </a:r>
            <a:r>
              <a:rPr lang="en-US" sz="2800" dirty="0" smtClean="0"/>
              <a:t>Ennio Emmanuel</a:t>
            </a:r>
            <a:endParaRPr lang="en-US" sz="28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52400"/>
            <a:ext cx="990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149225"/>
            <a:ext cx="993775" cy="993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64400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sz="3600" dirty="0" smtClean="0">
                <a:effectLst/>
              </a:rPr>
              <a:t/>
            </a:r>
            <a:br>
              <a:rPr lang="es-ES" sz="3600" dirty="0" smtClean="0">
                <a:effectLst/>
              </a:rPr>
            </a:br>
            <a:r>
              <a:rPr lang="es-ES" sz="3600" dirty="0">
                <a:effectLst/>
              </a:rPr>
              <a:t/>
            </a:r>
            <a:br>
              <a:rPr lang="es-ES" sz="3600" dirty="0">
                <a:effectLst/>
              </a:rPr>
            </a:br>
            <a:r>
              <a:rPr lang="es-ES" sz="3600" dirty="0" smtClean="0">
                <a:effectLst/>
              </a:rPr>
              <a:t/>
            </a:r>
            <a:br>
              <a:rPr lang="es-ES" sz="3600" dirty="0" smtClean="0">
                <a:effectLst/>
              </a:rPr>
            </a:br>
            <a:r>
              <a:rPr lang="es-ES" sz="3600" dirty="0">
                <a:effectLst/>
              </a:rPr>
              <a:t/>
            </a:r>
            <a:br>
              <a:rPr lang="es-ES" sz="3600" dirty="0">
                <a:effectLst/>
              </a:rPr>
            </a:br>
            <a:r>
              <a:rPr lang="es-ES" sz="3600" dirty="0" smtClean="0">
                <a:effectLst/>
              </a:rPr>
              <a:t/>
            </a:r>
            <a:br>
              <a:rPr lang="es-ES" sz="3600" dirty="0" smtClean="0">
                <a:effectLst/>
              </a:rPr>
            </a:br>
            <a:r>
              <a:rPr lang="es-ES" sz="3600" dirty="0">
                <a:effectLst/>
              </a:rPr>
              <a:t/>
            </a:r>
            <a:br>
              <a:rPr lang="es-ES" sz="3600" dirty="0">
                <a:effectLst/>
              </a:rPr>
            </a:br>
            <a:r>
              <a:rPr lang="es-ES" sz="3600" dirty="0" smtClean="0">
                <a:effectLst/>
              </a:rPr>
              <a:t/>
            </a:r>
            <a:br>
              <a:rPr lang="es-ES" sz="3600" dirty="0" smtClean="0">
                <a:effectLst/>
              </a:rPr>
            </a:br>
            <a:r>
              <a:rPr lang="es-ES" sz="3600" dirty="0" smtClean="0">
                <a:effectLst/>
              </a:rPr>
              <a:t>Los </a:t>
            </a:r>
            <a:r>
              <a:rPr lang="es-ES" sz="3600" dirty="0">
                <a:effectLst/>
              </a:rPr>
              <a:t>Meses del </a:t>
            </a:r>
            <a:r>
              <a:rPr lang="es-ES" sz="3600" dirty="0" smtClean="0">
                <a:effectLst/>
              </a:rPr>
              <a:t>Año</a:t>
            </a:r>
            <a:br>
              <a:rPr lang="es-ES" sz="3600" dirty="0" smtClean="0">
                <a:effectLst/>
              </a:rPr>
            </a:br>
            <a:r>
              <a:rPr lang="es-ES" sz="3600" dirty="0">
                <a:effectLst/>
              </a:rPr>
              <a:t/>
            </a:r>
            <a:br>
              <a:rPr lang="es-ES" sz="3600" dirty="0">
                <a:effectLst/>
              </a:rPr>
            </a:br>
            <a:r>
              <a:rPr lang="es-ES" sz="3100" dirty="0" smtClean="0">
                <a:effectLst/>
              </a:rPr>
              <a:t> </a:t>
            </a:r>
            <a:r>
              <a:rPr lang="es-ES" sz="3100" dirty="0">
                <a:effectLst/>
              </a:rPr>
              <a:t/>
            </a:r>
            <a:br>
              <a:rPr lang="es-ES" sz="3100" dirty="0">
                <a:effectLst/>
              </a:rPr>
            </a:br>
            <a:r>
              <a:rPr lang="es-ES" sz="3100" dirty="0">
                <a:effectLst/>
              </a:rPr>
              <a:t>En enero hace </a:t>
            </a:r>
            <a:r>
              <a:rPr lang="es-ES" sz="3100" dirty="0" smtClean="0">
                <a:effectLst/>
              </a:rPr>
              <a:t>frío ~ En </a:t>
            </a:r>
            <a:r>
              <a:rPr lang="es-ES" sz="3100" dirty="0">
                <a:effectLst/>
              </a:rPr>
              <a:t>febrero también</a:t>
            </a:r>
            <a:br>
              <a:rPr lang="es-ES" sz="3100" dirty="0">
                <a:effectLst/>
              </a:rPr>
            </a:br>
            <a:r>
              <a:rPr lang="es-ES" sz="3100" dirty="0">
                <a:effectLst/>
              </a:rPr>
              <a:t>En marzo hace </a:t>
            </a:r>
            <a:r>
              <a:rPr lang="es-ES" sz="3100" dirty="0" smtClean="0">
                <a:effectLst/>
              </a:rPr>
              <a:t>viento ~ En </a:t>
            </a:r>
            <a:r>
              <a:rPr lang="es-ES" sz="3100" dirty="0">
                <a:effectLst/>
              </a:rPr>
              <a:t>abril está bien</a:t>
            </a:r>
            <a:br>
              <a:rPr lang="es-ES" sz="3100" dirty="0">
                <a:effectLst/>
              </a:rPr>
            </a:br>
            <a:r>
              <a:rPr lang="es-ES" sz="3100" dirty="0">
                <a:effectLst/>
              </a:rPr>
              <a:t>En mayo hay las </a:t>
            </a:r>
            <a:r>
              <a:rPr lang="es-ES" sz="3100" dirty="0" smtClean="0">
                <a:effectLst/>
              </a:rPr>
              <a:t>flores ~ En </a:t>
            </a:r>
            <a:r>
              <a:rPr lang="es-ES" sz="3100" dirty="0">
                <a:effectLst/>
              </a:rPr>
              <a:t>junio el amor</a:t>
            </a:r>
            <a:br>
              <a:rPr lang="es-ES" sz="3100" dirty="0">
                <a:effectLst/>
              </a:rPr>
            </a:br>
            <a:r>
              <a:rPr lang="es-ES" sz="3100" dirty="0">
                <a:effectLst/>
              </a:rPr>
              <a:t>En julio las </a:t>
            </a:r>
            <a:r>
              <a:rPr lang="es-ES" sz="3100" dirty="0" smtClean="0">
                <a:effectLst/>
              </a:rPr>
              <a:t>vacaciones ~ En </a:t>
            </a:r>
            <a:r>
              <a:rPr lang="es-ES" sz="3100" dirty="0">
                <a:effectLst/>
              </a:rPr>
              <a:t>agosto el calor</a:t>
            </a:r>
            <a:br>
              <a:rPr lang="es-ES" sz="3100" dirty="0">
                <a:effectLst/>
              </a:rPr>
            </a:br>
            <a:r>
              <a:rPr lang="es-ES" sz="2900" dirty="0">
                <a:effectLst/>
              </a:rPr>
              <a:t>En septiembre hay </a:t>
            </a:r>
            <a:r>
              <a:rPr lang="es-ES" sz="2900" dirty="0" smtClean="0">
                <a:effectLst/>
              </a:rPr>
              <a:t>neblina ~ En </a:t>
            </a:r>
            <a:r>
              <a:rPr lang="es-ES" sz="2900" dirty="0">
                <a:effectLst/>
              </a:rPr>
              <a:t>octubre el tronar</a:t>
            </a:r>
            <a:r>
              <a:rPr lang="es-ES" sz="3100" dirty="0">
                <a:effectLst/>
              </a:rPr>
              <a:t/>
            </a:r>
            <a:br>
              <a:rPr lang="es-ES" sz="3100" dirty="0">
                <a:effectLst/>
              </a:rPr>
            </a:br>
            <a:r>
              <a:rPr lang="es-ES" sz="3100" dirty="0">
                <a:effectLst/>
              </a:rPr>
              <a:t>noviembre trae </a:t>
            </a:r>
            <a:r>
              <a:rPr lang="es-ES" sz="3100" dirty="0" smtClean="0">
                <a:effectLst/>
              </a:rPr>
              <a:t>lluvia ~ y </a:t>
            </a:r>
            <a:r>
              <a:rPr lang="es-ES" sz="3100" dirty="0">
                <a:effectLst/>
              </a:rPr>
              <a:t>diciembre el nevar</a:t>
            </a:r>
            <a:r>
              <a:rPr lang="es-ES" sz="2200" dirty="0">
                <a:effectLst/>
              </a:rPr>
              <a:t/>
            </a:r>
            <a:br>
              <a:rPr lang="es-ES" sz="2200" dirty="0">
                <a:effectLst/>
              </a:rPr>
            </a:b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8862785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788091"/>
          </a:xfrm>
        </p:spPr>
        <p:txBody>
          <a:bodyPr>
            <a:normAutofit/>
          </a:bodyPr>
          <a:lstStyle/>
          <a:p>
            <a:r>
              <a:rPr lang="en-US" sz="5400" b="1" dirty="0" smtClean="0"/>
              <a:t>Speaking</a:t>
            </a:r>
          </a:p>
          <a:p>
            <a:r>
              <a:rPr lang="en-US" sz="5400" b="1" dirty="0" smtClean="0"/>
              <a:t>Listening</a:t>
            </a:r>
          </a:p>
          <a:p>
            <a:r>
              <a:rPr lang="en-US" sz="5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Reading</a:t>
            </a:r>
          </a:p>
          <a:p>
            <a:r>
              <a:rPr lang="en-US" sz="5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Writing</a:t>
            </a:r>
          </a:p>
          <a:p>
            <a:pPr marL="109728" indent="0">
              <a:buNone/>
            </a:pPr>
            <a:r>
              <a:rPr lang="en-US" sz="5400" dirty="0"/>
              <a:t>	</a:t>
            </a:r>
            <a:r>
              <a:rPr lang="en-US" sz="5400" dirty="0" smtClean="0">
                <a:solidFill>
                  <a:srgbClr val="FF0000"/>
                </a:solidFill>
              </a:rPr>
              <a:t>Phonemic Awareness</a:t>
            </a:r>
            <a:endParaRPr lang="en-US" sz="5400" dirty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pPr algn="ctr"/>
            <a:r>
              <a:rPr lang="en-US" dirty="0" smtClean="0"/>
              <a:t>Task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80492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190382"/>
            <a:ext cx="8534399" cy="5134217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en-US" b="1" dirty="0" smtClean="0"/>
              <a:t>Actively teach strategies:</a:t>
            </a:r>
            <a:endParaRPr lang="en-US" b="1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FOCUS - read question and answer choices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READ </a:t>
            </a:r>
            <a:r>
              <a:rPr lang="en-US" dirty="0"/>
              <a:t>selection - </a:t>
            </a:r>
            <a:r>
              <a:rPr lang="en-US" dirty="0" smtClean="0"/>
              <a:t>underline vocabulary </a:t>
            </a:r>
            <a:r>
              <a:rPr lang="en-US" dirty="0"/>
              <a:t>that pertains to the four answer choices</a:t>
            </a:r>
            <a:r>
              <a:rPr lang="en-US" dirty="0" smtClean="0"/>
              <a:t>. (Translate?)</a:t>
            </a: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Identify the words LINKED to underlined words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L</a:t>
            </a:r>
            <a:r>
              <a:rPr lang="en-US" dirty="0" smtClean="0"/>
              <a:t>ook </a:t>
            </a:r>
            <a:r>
              <a:rPr lang="en-US" dirty="0"/>
              <a:t>for multiple </a:t>
            </a:r>
            <a:r>
              <a:rPr lang="en-US" dirty="0" smtClean="0"/>
              <a:t>clues; related vocabulary</a:t>
            </a:r>
            <a:endParaRPr lang="en-US" dirty="0"/>
          </a:p>
          <a:p>
            <a:pPr marL="109728" indent="0">
              <a:buNone/>
            </a:pPr>
            <a:r>
              <a:rPr lang="en-US" b="1" dirty="0" smtClean="0"/>
              <a:t>Teach how to eliminate multiple choice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nothing </a:t>
            </a:r>
            <a:r>
              <a:rPr lang="en-US" dirty="0"/>
              <a:t>is written about an answer choice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words </a:t>
            </a:r>
            <a:r>
              <a:rPr lang="en-US" dirty="0"/>
              <a:t>are not linked to match answer choices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r>
              <a:rPr lang="en-US" dirty="0" smtClean="0"/>
              <a:t>Practice the way you will assess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164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en-US" dirty="0" smtClean="0"/>
              <a:t>Small to big</a:t>
            </a:r>
          </a:p>
          <a:p>
            <a:pPr marL="109728" indent="0">
              <a:buNone/>
            </a:pPr>
            <a:endParaRPr lang="en-US" dirty="0"/>
          </a:p>
          <a:p>
            <a:pPr marL="109728" indent="0">
              <a:buNone/>
            </a:pPr>
            <a:r>
              <a:rPr lang="en-US" dirty="0" smtClean="0"/>
              <a:t>Establish expectations </a:t>
            </a:r>
            <a:r>
              <a:rPr lang="en-US" b="1" dirty="0" smtClean="0">
                <a:solidFill>
                  <a:srgbClr val="7030A0"/>
                </a:solidFill>
              </a:rPr>
              <a:t>(“non-</a:t>
            </a:r>
            <a:r>
              <a:rPr lang="en-US" b="1" dirty="0" err="1" smtClean="0">
                <a:solidFill>
                  <a:srgbClr val="7030A0"/>
                </a:solidFill>
              </a:rPr>
              <a:t>negotiables</a:t>
            </a:r>
            <a:r>
              <a:rPr lang="en-US" b="1" dirty="0" smtClean="0">
                <a:solidFill>
                  <a:srgbClr val="7030A0"/>
                </a:solidFill>
              </a:rPr>
              <a:t>”)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b="1" dirty="0" smtClean="0">
                <a:solidFill>
                  <a:srgbClr val="7030A0"/>
                </a:solidFill>
              </a:rPr>
              <a:t>Capitalization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b="1" dirty="0" smtClean="0">
                <a:solidFill>
                  <a:srgbClr val="7030A0"/>
                </a:solidFill>
              </a:rPr>
              <a:t>Punctuation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b="1" dirty="0" smtClean="0">
                <a:solidFill>
                  <a:srgbClr val="7030A0"/>
                </a:solidFill>
              </a:rPr>
              <a:t>Subject/verb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Providing details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84693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Ask a series of written questions on a single theme (to be compiled later)</a:t>
            </a:r>
          </a:p>
          <a:p>
            <a:r>
              <a:rPr lang="en-US" dirty="0" smtClean="0"/>
              <a:t>Teach students to restate questions in their answers</a:t>
            </a:r>
          </a:p>
          <a:p>
            <a:r>
              <a:rPr lang="en-US" dirty="0" smtClean="0"/>
              <a:t>Use peer editing – on simple warm-ups, homework, major writing assignments </a:t>
            </a:r>
          </a:p>
          <a:p>
            <a:endParaRPr lang="en-US" dirty="0"/>
          </a:p>
          <a:p>
            <a:r>
              <a:rPr lang="en-US" sz="2400" dirty="0" smtClean="0"/>
              <a:t>Have students use their written responses to questions to create a paragraph or short essay.</a:t>
            </a: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Use Q &amp; A to organize information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76927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en-US" dirty="0" smtClean="0"/>
              <a:t>Health task </a:t>
            </a:r>
          </a:p>
          <a:p>
            <a:r>
              <a:rPr lang="en-US" dirty="0" smtClean="0"/>
              <a:t>Write two sentences that tell how you feel</a:t>
            </a:r>
          </a:p>
          <a:p>
            <a:r>
              <a:rPr lang="en-US" dirty="0" smtClean="0"/>
              <a:t>Write two sentences that tell what hurts</a:t>
            </a:r>
          </a:p>
          <a:p>
            <a:r>
              <a:rPr lang="en-US" dirty="0" smtClean="0"/>
              <a:t>Write three sentences about what you will do (see a doctor, take medicine</a:t>
            </a:r>
            <a:r>
              <a:rPr lang="en-US" dirty="0"/>
              <a:t>,</a:t>
            </a:r>
            <a:r>
              <a:rPr lang="en-US" dirty="0" smtClean="0"/>
              <a:t> stay at home, and so on)</a:t>
            </a:r>
          </a:p>
          <a:p>
            <a:r>
              <a:rPr lang="en-US" dirty="0" smtClean="0"/>
              <a:t>Write one sentence that answers “when?” (when you will go to the doctor, when you will return to school, when you have to take medicine, and so on)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English prompts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72362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Use</a:t>
            </a:r>
          </a:p>
          <a:p>
            <a:pPr marL="109728" indent="0">
              <a:buNone/>
            </a:pP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Graphic</a:t>
            </a:r>
          </a:p>
          <a:p>
            <a:pPr marL="109728" indent="0">
              <a:buNone/>
            </a:pP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Organizers</a:t>
            </a:r>
          </a:p>
          <a:p>
            <a:pPr marL="109728" indent="0">
              <a:buNone/>
            </a:pP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For </a:t>
            </a:r>
          </a:p>
          <a:p>
            <a:pPr marL="109728" indent="0">
              <a:buNone/>
            </a:pP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Pre-writing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304800"/>
            <a:ext cx="5334000" cy="6197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91230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visual prompts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509" y="1494058"/>
            <a:ext cx="7565888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3400" y="1521767"/>
            <a:ext cx="24416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Where are you?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6" name="Content Placeholder 5"/>
          <p:cNvSpPr txBox="1">
            <a:spLocks noGrp="1"/>
          </p:cNvSpPr>
          <p:nvPr>
            <p:ph idx="1"/>
          </p:nvPr>
        </p:nvSpPr>
        <p:spPr>
          <a:xfrm>
            <a:off x="630082" y="3206325"/>
            <a:ext cx="27818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09728" indent="0"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Who is with you?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91000" y="1521767"/>
            <a:ext cx="30059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Why are you there?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05400" y="2798618"/>
            <a:ext cx="37930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What’s the weather like?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48145" y="5149425"/>
            <a:ext cx="35461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What can you do here?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40458" y="4267199"/>
            <a:ext cx="58384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What geographical features are there?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68906" y="5149425"/>
            <a:ext cx="362952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Do you  like this place?</a:t>
            </a:r>
          </a:p>
          <a:p>
            <a:r>
              <a:rPr lang="en-US" sz="2400" b="1" dirty="0" smtClean="0">
                <a:solidFill>
                  <a:srgbClr val="FF0000"/>
                </a:solidFill>
              </a:rPr>
              <a:t>Why or why not?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235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/>
      <p:bldP spid="7" grpId="0"/>
      <p:bldP spid="8" grpId="0"/>
      <p:bldP spid="9" grpId="0"/>
      <p:bldP spid="10" grpId="0"/>
      <p:bldP spid="11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109728" indent="0" algn="ctr">
              <a:buNone/>
            </a:pPr>
            <a:r>
              <a:rPr lang="en-US" sz="4400" dirty="0" smtClean="0">
                <a:solidFill>
                  <a:srgbClr val="0000FF"/>
                </a:solidFill>
                <a:latin typeface="AR CENA" panose="02000000000000000000" pitchFamily="2" charset="0"/>
              </a:rPr>
              <a:t>Who</a:t>
            </a:r>
          </a:p>
          <a:p>
            <a:pPr marL="109728" indent="0" algn="ctr">
              <a:buNone/>
            </a:pPr>
            <a:r>
              <a:rPr lang="en-US" sz="4400" dirty="0" smtClean="0">
                <a:solidFill>
                  <a:srgbClr val="0000FF"/>
                </a:solidFill>
                <a:latin typeface="AR CENA" panose="02000000000000000000" pitchFamily="2" charset="0"/>
              </a:rPr>
              <a:t>What</a:t>
            </a:r>
          </a:p>
          <a:p>
            <a:pPr marL="109728" indent="0" algn="ctr">
              <a:buNone/>
            </a:pPr>
            <a:r>
              <a:rPr lang="en-US" sz="4400" dirty="0" smtClean="0">
                <a:solidFill>
                  <a:srgbClr val="0000FF"/>
                </a:solidFill>
                <a:latin typeface="AR CENA" panose="02000000000000000000" pitchFamily="2" charset="0"/>
              </a:rPr>
              <a:t>When</a:t>
            </a:r>
          </a:p>
          <a:p>
            <a:pPr marL="109728" indent="0" algn="ctr">
              <a:buNone/>
            </a:pPr>
            <a:r>
              <a:rPr lang="en-US" sz="4400" dirty="0" smtClean="0">
                <a:solidFill>
                  <a:srgbClr val="0000FF"/>
                </a:solidFill>
                <a:latin typeface="AR CENA" panose="02000000000000000000" pitchFamily="2" charset="0"/>
              </a:rPr>
              <a:t>Where</a:t>
            </a:r>
          </a:p>
          <a:p>
            <a:pPr marL="109728" indent="0" algn="ctr">
              <a:buNone/>
            </a:pPr>
            <a:r>
              <a:rPr lang="en-US" sz="4400" dirty="0" smtClean="0">
                <a:solidFill>
                  <a:srgbClr val="0000FF"/>
                </a:solidFill>
                <a:latin typeface="AR CENA" panose="02000000000000000000" pitchFamily="2" charset="0"/>
              </a:rPr>
              <a:t>Why </a:t>
            </a:r>
          </a:p>
          <a:p>
            <a:pPr marL="109728" indent="0" algn="ctr">
              <a:buNone/>
            </a:pPr>
            <a:r>
              <a:rPr lang="en-US" sz="4400" dirty="0" smtClean="0">
                <a:solidFill>
                  <a:srgbClr val="0000FF"/>
                </a:solidFill>
                <a:latin typeface="AR CENA" panose="02000000000000000000" pitchFamily="2" charset="0"/>
              </a:rPr>
              <a:t>&amp; </a:t>
            </a:r>
          </a:p>
          <a:p>
            <a:pPr marL="109728" indent="0" algn="ctr">
              <a:buNone/>
            </a:pPr>
            <a:r>
              <a:rPr lang="en-US" sz="4400" dirty="0" smtClean="0">
                <a:solidFill>
                  <a:srgbClr val="0000FF"/>
                </a:solidFill>
                <a:latin typeface="AR CENA" panose="02000000000000000000" pitchFamily="2" charset="0"/>
              </a:rPr>
              <a:t>How</a:t>
            </a:r>
            <a:endParaRPr lang="en-US" sz="4400" dirty="0">
              <a:solidFill>
                <a:srgbClr val="0000FF"/>
              </a:solidFill>
              <a:latin typeface="AR CENA" panose="02000000000000000000" pitchFamily="2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 </a:t>
            </a:r>
            <a:r>
              <a:rPr lang="en-US" dirty="0" err="1" smtClean="0"/>
              <a:t>W</a:t>
            </a:r>
            <a:r>
              <a:rPr lang="en-US" dirty="0" smtClean="0"/>
              <a:t> </a:t>
            </a:r>
            <a:r>
              <a:rPr lang="en-US" dirty="0" err="1" smtClean="0"/>
              <a:t>W</a:t>
            </a:r>
            <a:r>
              <a:rPr lang="en-US" dirty="0" smtClean="0"/>
              <a:t> </a:t>
            </a:r>
            <a:r>
              <a:rPr lang="en-US" dirty="0" err="1" smtClean="0"/>
              <a:t>W</a:t>
            </a:r>
            <a:r>
              <a:rPr lang="en-US" dirty="0" smtClean="0"/>
              <a:t> </a:t>
            </a:r>
            <a:r>
              <a:rPr lang="en-US" dirty="0" err="1" smtClean="0"/>
              <a:t>W</a:t>
            </a:r>
            <a:r>
              <a:rPr lang="en-US" dirty="0" smtClean="0"/>
              <a:t> &amp; 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86598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“Because” </a:t>
            </a:r>
            <a:r>
              <a:rPr lang="en-US" sz="2400" i="1" dirty="0" smtClean="0"/>
              <a:t>(I </a:t>
            </a:r>
            <a:r>
              <a:rPr lang="en-US" sz="2400" i="1" dirty="0"/>
              <a:t>am bored today because it’s raining</a:t>
            </a:r>
            <a:r>
              <a:rPr lang="en-US" sz="2400" i="1" dirty="0" smtClean="0"/>
              <a:t>.)</a:t>
            </a:r>
          </a:p>
          <a:p>
            <a:r>
              <a:rPr lang="en-US" dirty="0" smtClean="0"/>
              <a:t>“Or” </a:t>
            </a:r>
            <a:r>
              <a:rPr lang="en-US" sz="2400" i="1" dirty="0"/>
              <a:t>(“We can go by bus or by foot.”)</a:t>
            </a:r>
          </a:p>
          <a:p>
            <a:r>
              <a:rPr lang="en-US" dirty="0" smtClean="0"/>
              <a:t>“Also” (in addition, as well as, etc.)</a:t>
            </a:r>
          </a:p>
          <a:p>
            <a:endParaRPr lang="en-US" dirty="0"/>
          </a:p>
          <a:p>
            <a:r>
              <a:rPr lang="en-US" dirty="0" smtClean="0"/>
              <a:t>Adding description: an adjective for every noun; an adverb for every (action) verb</a:t>
            </a:r>
          </a:p>
          <a:p>
            <a:r>
              <a:rPr lang="en-US" dirty="0" smtClean="0"/>
              <a:t>Adding choices </a:t>
            </a:r>
            <a:r>
              <a:rPr lang="en-US" i="1" dirty="0" smtClean="0"/>
              <a:t>(</a:t>
            </a:r>
            <a:r>
              <a:rPr lang="en-US" sz="2400" i="1" dirty="0" smtClean="0"/>
              <a:t>We </a:t>
            </a:r>
            <a:r>
              <a:rPr lang="en-US" sz="2400" i="1" dirty="0"/>
              <a:t>can go to the park or the movies on Saturday or on Sunday</a:t>
            </a:r>
            <a:r>
              <a:rPr lang="en-US" sz="2400" i="1" dirty="0" smtClean="0"/>
              <a:t>.)</a:t>
            </a:r>
          </a:p>
          <a:p>
            <a:r>
              <a:rPr lang="en-US" dirty="0" smtClean="0"/>
              <a:t>Adding suggestions </a:t>
            </a:r>
            <a:r>
              <a:rPr lang="en-US" sz="2400" i="1" dirty="0" smtClean="0"/>
              <a:t>(“Can you go to a restaurant after the movies?”)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  T  R  E  T  C  H  I  N  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45215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information requested is provided.</a:t>
            </a:r>
          </a:p>
          <a:p>
            <a:r>
              <a:rPr lang="en-US" dirty="0" smtClean="0"/>
              <a:t>Sentences have correct capitalization and punctuation.</a:t>
            </a:r>
          </a:p>
          <a:p>
            <a:r>
              <a:rPr lang="en-US" dirty="0" smtClean="0"/>
              <a:t>Every sentence has a subject and a verb.</a:t>
            </a:r>
          </a:p>
          <a:p>
            <a:r>
              <a:rPr lang="en-US" dirty="0" smtClean="0"/>
              <a:t>The verb is conjugated to match the subject.</a:t>
            </a:r>
          </a:p>
          <a:p>
            <a:r>
              <a:rPr lang="en-US" dirty="0" smtClean="0"/>
              <a:t>Word order is correct.</a:t>
            </a:r>
          </a:p>
          <a:p>
            <a:r>
              <a:rPr lang="en-US" dirty="0" smtClean="0"/>
              <a:t>Describing words “agree” in number and gender.</a:t>
            </a:r>
          </a:p>
          <a:p>
            <a:r>
              <a:rPr lang="en-US" dirty="0" smtClean="0"/>
              <a:t>Spelling is correct.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Create a guide for peer editing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37710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marL="109728" indent="0" algn="ctr">
              <a:buNone/>
            </a:pPr>
            <a:r>
              <a:rPr lang="en-US" b="1" dirty="0" smtClean="0">
                <a:solidFill>
                  <a:srgbClr val="7030A0"/>
                </a:solidFill>
              </a:rPr>
              <a:t>Please complete an evaluation </a:t>
            </a:r>
          </a:p>
          <a:p>
            <a:pPr marL="109728" indent="0" algn="ctr">
              <a:buNone/>
            </a:pPr>
            <a:r>
              <a:rPr lang="en-US" b="1" dirty="0" smtClean="0">
                <a:solidFill>
                  <a:srgbClr val="7030A0"/>
                </a:solidFill>
              </a:rPr>
              <a:t>for this workshop </a:t>
            </a:r>
          </a:p>
          <a:p>
            <a:pPr marL="109728" indent="0" algn="ctr">
              <a:buNone/>
            </a:pPr>
            <a:r>
              <a:rPr lang="en-US" b="1" dirty="0" smtClean="0">
                <a:solidFill>
                  <a:srgbClr val="7030A0"/>
                </a:solidFill>
              </a:rPr>
              <a:t>as well as the entire conference </a:t>
            </a:r>
          </a:p>
          <a:p>
            <a:pPr marL="109728" indent="0" algn="ctr">
              <a:buNone/>
            </a:pPr>
            <a:r>
              <a:rPr lang="en-US" b="1" dirty="0" smtClean="0">
                <a:solidFill>
                  <a:srgbClr val="7030A0"/>
                </a:solidFill>
              </a:rPr>
              <a:t>to help continually meet the needs</a:t>
            </a:r>
          </a:p>
          <a:p>
            <a:pPr marL="109728" indent="0" algn="ctr">
              <a:buNone/>
            </a:pPr>
            <a:r>
              <a:rPr lang="en-US" b="1" dirty="0">
                <a:solidFill>
                  <a:srgbClr val="7030A0"/>
                </a:solidFill>
              </a:rPr>
              <a:t>o</a:t>
            </a:r>
            <a:r>
              <a:rPr lang="en-US" b="1" dirty="0" smtClean="0">
                <a:solidFill>
                  <a:srgbClr val="7030A0"/>
                </a:solidFill>
              </a:rPr>
              <a:t>f our LOTE community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Thoughts? Questions?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5510" y="0"/>
            <a:ext cx="1628490" cy="2033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76212"/>
            <a:ext cx="1681162" cy="168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435589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en-US" dirty="0" smtClean="0"/>
              <a:t>Building small to big</a:t>
            </a:r>
          </a:p>
          <a:p>
            <a:pPr marL="109728" indent="0">
              <a:buNone/>
            </a:pPr>
            <a:endParaRPr lang="en-US" sz="1000" dirty="0"/>
          </a:p>
          <a:p>
            <a:pPr marL="109728" indent="0">
              <a:buNone/>
            </a:pPr>
            <a:r>
              <a:rPr lang="en-US" dirty="0" smtClean="0"/>
              <a:t>Target vocabulary (question words)</a:t>
            </a:r>
          </a:p>
          <a:p>
            <a:pPr marL="109728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Teach with mnemonics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err="1" smtClean="0"/>
              <a:t>Qué</a:t>
            </a:r>
            <a:r>
              <a:rPr lang="en-US" dirty="0" err="1" smtClean="0">
                <a:solidFill>
                  <a:srgbClr val="FF0000"/>
                </a:solidFill>
              </a:rPr>
              <a:t>s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dirty="0" err="1" smtClean="0">
                <a:solidFill>
                  <a:srgbClr val="FF0000"/>
                </a:solidFill>
              </a:rPr>
              <a:t>Dón</a:t>
            </a:r>
            <a:r>
              <a:rPr lang="en-US" dirty="0" err="1" smtClean="0"/>
              <a:t>de</a:t>
            </a: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 err="1" smtClean="0">
                <a:solidFill>
                  <a:srgbClr val="FF0066"/>
                </a:solidFill>
              </a:rPr>
              <a:t>Cuán</a:t>
            </a:r>
            <a:r>
              <a:rPr lang="en-US" dirty="0" err="1" smtClean="0">
                <a:solidFill>
                  <a:srgbClr val="009900"/>
                </a:solidFill>
              </a:rPr>
              <a:t>do</a:t>
            </a:r>
            <a:endParaRPr lang="en-US" dirty="0" smtClean="0">
              <a:solidFill>
                <a:srgbClr val="0099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dirty="0" err="1" smtClean="0"/>
              <a:t>Cuán</a:t>
            </a:r>
            <a:r>
              <a:rPr lang="en-US" sz="4800" dirty="0" err="1" smtClean="0">
                <a:solidFill>
                  <a:srgbClr val="009900"/>
                </a:solidFill>
              </a:rPr>
              <a:t>t</a:t>
            </a:r>
            <a:r>
              <a:rPr lang="en-US" dirty="0" err="1" smtClean="0"/>
              <a:t>o</a:t>
            </a: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Speaking and Listening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12969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46232" y="1460715"/>
            <a:ext cx="8229600" cy="4525963"/>
          </a:xfrm>
        </p:spPr>
        <p:txBody>
          <a:bodyPr/>
          <a:lstStyle/>
          <a:p>
            <a:pPr marL="109728" indent="0">
              <a:buNone/>
            </a:pPr>
            <a:r>
              <a:rPr lang="en-US" dirty="0" smtClean="0"/>
              <a:t>Building small to big</a:t>
            </a:r>
          </a:p>
          <a:p>
            <a:pPr marL="109728" indent="0">
              <a:buNone/>
            </a:pPr>
            <a:endParaRPr lang="en-US" dirty="0"/>
          </a:p>
          <a:p>
            <a:pPr marL="109728" indent="0">
              <a:buNone/>
            </a:pPr>
            <a:r>
              <a:rPr lang="en-US" dirty="0" smtClean="0"/>
              <a:t>Target vocabulary (question words)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Teach with mnemonics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Teach with multisensory approach 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Speaking and Listening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839800"/>
            <a:ext cx="5956300" cy="982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3774786"/>
            <a:ext cx="2432050" cy="2425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Straight Connector 7"/>
          <p:cNvCxnSpPr/>
          <p:nvPr/>
        </p:nvCxnSpPr>
        <p:spPr>
          <a:xfrm flipV="1">
            <a:off x="3567026" y="4048919"/>
            <a:ext cx="551932" cy="26056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 flipV="1">
            <a:off x="3609803" y="3723697"/>
            <a:ext cx="38100" cy="48577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4151457" y="3910806"/>
            <a:ext cx="819150" cy="31432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4194464" y="4652385"/>
            <a:ext cx="971550" cy="1143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070764" y="3909435"/>
            <a:ext cx="152400" cy="8001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5151670" y="4148931"/>
            <a:ext cx="514350" cy="762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5223164" y="4381067"/>
            <a:ext cx="523875" cy="6667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14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567026" y="4067968"/>
            <a:ext cx="15989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 err="1"/>
              <a:t>Cuál</a:t>
            </a:r>
            <a:endParaRPr lang="en-US" sz="4800" dirty="0"/>
          </a:p>
        </p:txBody>
      </p:sp>
      <p:cxnSp>
        <p:nvCxnSpPr>
          <p:cNvPr id="20" name="Straight Connector 19"/>
          <p:cNvCxnSpPr/>
          <p:nvPr/>
        </p:nvCxnSpPr>
        <p:spPr>
          <a:xfrm flipH="1" flipV="1">
            <a:off x="3609803" y="3611633"/>
            <a:ext cx="394161" cy="45633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5" name="Picture 24" descr="https://encrypted-tbn0.gstatic.com/images?q=tbn:ANd9GcQhOeKts7wkQixYUikrT9ShN1WODTWuxVgv3Wz9vz8JX5oWC6JNZ1UJcAO7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5850" y="4879831"/>
            <a:ext cx="1226820" cy="148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Picture 1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7026" y="4483466"/>
            <a:ext cx="5956300" cy="196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092578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09728" indent="0">
              <a:buNone/>
            </a:pPr>
            <a:r>
              <a:rPr lang="en-US" dirty="0" smtClean="0"/>
              <a:t>Building small to big</a:t>
            </a:r>
          </a:p>
          <a:p>
            <a:pPr marL="109728" indent="0">
              <a:buNone/>
            </a:pPr>
            <a:endParaRPr lang="en-US" dirty="0"/>
          </a:p>
          <a:p>
            <a:pPr marL="109728" indent="0">
              <a:buNone/>
            </a:pPr>
            <a:r>
              <a:rPr lang="en-US" dirty="0" smtClean="0"/>
              <a:t>Target vocabulary (question words)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Teach with mnemonics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Teach with multisensory approach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Teach for mastery (3 stages of flash card use)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i="1" dirty="0" smtClean="0">
                <a:solidFill>
                  <a:srgbClr val="7030A0"/>
                </a:solidFill>
              </a:rPr>
              <a:t>Sight recognition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i="1" dirty="0" smtClean="0">
                <a:solidFill>
                  <a:srgbClr val="7030A0"/>
                </a:solidFill>
              </a:rPr>
              <a:t>Auditory recognition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i="1" dirty="0" smtClean="0">
                <a:solidFill>
                  <a:srgbClr val="7030A0"/>
                </a:solidFill>
              </a:rPr>
              <a:t>Mastery</a:t>
            </a:r>
          </a:p>
          <a:p>
            <a:pPr marL="109728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Demonstrate contrastive phonology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Speaking and Listening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41176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635691"/>
          </a:xfrm>
        </p:spPr>
        <p:txBody>
          <a:bodyPr/>
          <a:lstStyle/>
          <a:p>
            <a:pPr marL="109728" indent="0">
              <a:buNone/>
            </a:pPr>
            <a:r>
              <a:rPr lang="en-US" dirty="0" smtClean="0"/>
              <a:t>Building small to big</a:t>
            </a:r>
          </a:p>
          <a:p>
            <a:pPr marL="109728" indent="0">
              <a:buNone/>
            </a:pPr>
            <a:endParaRPr lang="en-US" dirty="0" smtClean="0"/>
          </a:p>
          <a:p>
            <a:pPr marL="109728" indent="0">
              <a:buNone/>
            </a:pPr>
            <a:r>
              <a:rPr lang="en-US" dirty="0" smtClean="0"/>
              <a:t>Application of new vocabulary &amp; PRACTICE</a:t>
            </a:r>
          </a:p>
          <a:p>
            <a:r>
              <a:rPr lang="en-US" dirty="0" smtClean="0"/>
              <a:t>Guided dialog</a:t>
            </a:r>
          </a:p>
          <a:p>
            <a:r>
              <a:rPr lang="en-US" dirty="0" smtClean="0"/>
              <a:t>Patterned dialogs (Physical Memory)</a:t>
            </a:r>
          </a:p>
          <a:p>
            <a:r>
              <a:rPr lang="en-US" dirty="0" smtClean="0"/>
              <a:t>Repetition</a:t>
            </a:r>
          </a:p>
          <a:p>
            <a:r>
              <a:rPr lang="en-US" dirty="0" smtClean="0"/>
              <a:t>Repetition</a:t>
            </a:r>
          </a:p>
          <a:p>
            <a:r>
              <a:rPr lang="en-US" dirty="0" smtClean="0"/>
              <a:t>Repetition</a:t>
            </a:r>
          </a:p>
          <a:p>
            <a:endParaRPr lang="en-US" dirty="0" smtClean="0"/>
          </a:p>
          <a:p>
            <a:endParaRPr lang="en-US" dirty="0" smtClean="0"/>
          </a:p>
          <a:p>
            <a:pPr marL="109728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/>
              <a:t>Speaking and Listening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40590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Rotation provides variety of partners</a:t>
            </a:r>
          </a:p>
          <a:p>
            <a:r>
              <a:rPr lang="en-US" dirty="0" smtClean="0"/>
              <a:t>Alternate initiator for varied practice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500" dirty="0" smtClean="0"/>
              <a:t>Dyadic partners – repetitive practice</a:t>
            </a:r>
            <a:endParaRPr lang="en-US" sz="35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300" y="2590800"/>
            <a:ext cx="6629400" cy="2849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U-Turn Arrow 3"/>
          <p:cNvSpPr/>
          <p:nvPr/>
        </p:nvSpPr>
        <p:spPr>
          <a:xfrm rot="5400000" flipH="1">
            <a:off x="6584372" y="2864428"/>
            <a:ext cx="1156855" cy="762000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Left Arrow 5"/>
          <p:cNvSpPr/>
          <p:nvPr/>
        </p:nvSpPr>
        <p:spPr>
          <a:xfrm>
            <a:off x="5410200" y="2687782"/>
            <a:ext cx="457200" cy="2286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Left Arrow 7"/>
          <p:cNvSpPr/>
          <p:nvPr/>
        </p:nvSpPr>
        <p:spPr>
          <a:xfrm>
            <a:off x="3810000" y="2705100"/>
            <a:ext cx="457200" cy="2286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eft Arrow 8"/>
          <p:cNvSpPr/>
          <p:nvPr/>
        </p:nvSpPr>
        <p:spPr>
          <a:xfrm>
            <a:off x="2362200" y="2667000"/>
            <a:ext cx="457200" cy="2286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U-Turn Arrow 9"/>
          <p:cNvSpPr/>
          <p:nvPr/>
        </p:nvSpPr>
        <p:spPr>
          <a:xfrm rot="16200000" flipH="1">
            <a:off x="488373" y="2788228"/>
            <a:ext cx="1156855" cy="762000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8436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1"/>
            <a:ext cx="7772400" cy="6858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Situación</a:t>
            </a:r>
            <a:r>
              <a:rPr lang="en-US" dirty="0" smtClean="0"/>
              <a:t> #1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1600200"/>
            <a:ext cx="7696200" cy="4038600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>
                <a:solidFill>
                  <a:srgbClr val="7030A0"/>
                </a:solidFill>
              </a:rPr>
              <a:t>Invite Person 2 to go somewhere</a:t>
            </a:r>
          </a:p>
          <a:p>
            <a:pPr algn="l"/>
            <a:r>
              <a:rPr lang="en-US" b="1" dirty="0">
                <a:solidFill>
                  <a:srgbClr val="7030A0"/>
                </a:solidFill>
              </a:rPr>
              <a:t>	</a:t>
            </a:r>
            <a:r>
              <a:rPr lang="en-US" b="1" dirty="0" smtClean="0">
                <a:solidFill>
                  <a:srgbClr val="7030A0"/>
                </a:solidFill>
              </a:rPr>
              <a:t>			</a:t>
            </a:r>
            <a:r>
              <a:rPr lang="en-US" b="1" dirty="0" smtClean="0">
                <a:solidFill>
                  <a:schemeClr val="tx1"/>
                </a:solidFill>
              </a:rPr>
              <a:t>Ask a detail</a:t>
            </a:r>
          </a:p>
          <a:p>
            <a:pPr algn="l"/>
            <a:r>
              <a:rPr lang="en-US" b="1" dirty="0" smtClean="0">
                <a:solidFill>
                  <a:srgbClr val="7030A0"/>
                </a:solidFill>
              </a:rPr>
              <a:t>Answer the detail</a:t>
            </a:r>
          </a:p>
          <a:p>
            <a:pPr algn="l"/>
            <a:r>
              <a:rPr lang="en-US" b="1" dirty="0">
                <a:solidFill>
                  <a:srgbClr val="7030A0"/>
                </a:solidFill>
              </a:rPr>
              <a:t>	</a:t>
            </a:r>
            <a:r>
              <a:rPr lang="en-US" b="1" dirty="0" smtClean="0">
                <a:solidFill>
                  <a:srgbClr val="7030A0"/>
                </a:solidFill>
              </a:rPr>
              <a:t>			</a:t>
            </a:r>
            <a:r>
              <a:rPr lang="en-US" b="1" dirty="0" smtClean="0">
                <a:solidFill>
                  <a:schemeClr val="tx1"/>
                </a:solidFill>
              </a:rPr>
              <a:t>Ask another detail</a:t>
            </a:r>
          </a:p>
          <a:p>
            <a:pPr algn="l"/>
            <a:r>
              <a:rPr lang="en-US" b="1" dirty="0" smtClean="0">
                <a:solidFill>
                  <a:srgbClr val="7030A0"/>
                </a:solidFill>
              </a:rPr>
              <a:t>Answer detail #2</a:t>
            </a:r>
          </a:p>
          <a:p>
            <a:pPr algn="l"/>
            <a:r>
              <a:rPr lang="en-US" b="1" dirty="0">
                <a:solidFill>
                  <a:srgbClr val="7030A0"/>
                </a:solidFill>
              </a:rPr>
              <a:t>	</a:t>
            </a:r>
            <a:r>
              <a:rPr lang="en-US" b="1" dirty="0" smtClean="0">
                <a:solidFill>
                  <a:srgbClr val="7030A0"/>
                </a:solidFill>
              </a:rPr>
              <a:t>			</a:t>
            </a:r>
            <a:r>
              <a:rPr lang="en-US" b="1" dirty="0" smtClean="0">
                <a:solidFill>
                  <a:schemeClr val="tx1"/>
                </a:solidFill>
              </a:rPr>
              <a:t>Accept the invitation</a:t>
            </a:r>
          </a:p>
          <a:p>
            <a:pPr algn="l"/>
            <a:r>
              <a:rPr lang="en-US" b="1" dirty="0" smtClean="0">
                <a:solidFill>
                  <a:srgbClr val="7030A0"/>
                </a:solidFill>
              </a:rPr>
              <a:t>React positively</a:t>
            </a:r>
            <a:endParaRPr lang="en-US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12703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1233</TotalTime>
  <Words>1049</Words>
  <Application>Microsoft Macintosh PowerPoint</Application>
  <PresentationFormat>On-screen Show (4:3)</PresentationFormat>
  <Paragraphs>259</Paragraphs>
  <Slides>39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Concourse</vt:lpstr>
      <vt:lpstr>Helping All Students Achieve LOTE Proficiency </vt:lpstr>
      <vt:lpstr>Today’s LOTE Classroom</vt:lpstr>
      <vt:lpstr>Task Analysis</vt:lpstr>
      <vt:lpstr>Speaking and Listening</vt:lpstr>
      <vt:lpstr>Speaking and Listening</vt:lpstr>
      <vt:lpstr>Speaking and Listening</vt:lpstr>
      <vt:lpstr>Speaking and Listening</vt:lpstr>
      <vt:lpstr>Dyadic partners – repetitive practice</vt:lpstr>
      <vt:lpstr>Situación #1</vt:lpstr>
      <vt:lpstr>Some students can’t complete task</vt:lpstr>
      <vt:lpstr>Situación #2</vt:lpstr>
      <vt:lpstr>Situación #3</vt:lpstr>
      <vt:lpstr>Situación #4</vt:lpstr>
      <vt:lpstr>Situation #5</vt:lpstr>
      <vt:lpstr>examples</vt:lpstr>
      <vt:lpstr>Speaking</vt:lpstr>
      <vt:lpstr>Speaking</vt:lpstr>
      <vt:lpstr>PowerPoint Presentation</vt:lpstr>
      <vt:lpstr>PowerPoint Presentation</vt:lpstr>
      <vt:lpstr>PowerPoint Presentation</vt:lpstr>
      <vt:lpstr>PowerPoint Presentation</vt:lpstr>
      <vt:lpstr>Listening – actively teach strategies</vt:lpstr>
      <vt:lpstr>PowerPoint Presentation</vt:lpstr>
      <vt:lpstr>What do you eliminate?</vt:lpstr>
      <vt:lpstr>Reading </vt:lpstr>
      <vt:lpstr>Reading</vt:lpstr>
      <vt:lpstr>PowerPoint Presentation</vt:lpstr>
      <vt:lpstr>Baila Baila  Ennio Emmanuel</vt:lpstr>
      <vt:lpstr>       Los Meses del Año    En enero hace frío ~ En febrero también En marzo hace viento ~ En abril está bien En mayo hay las flores ~ En junio el amor En julio las vacaciones ~ En agosto el calor En septiembre hay neblina ~ En octubre el tronar noviembre trae lluvia ~ y diciembre el nevar </vt:lpstr>
      <vt:lpstr>Practice the way you will assess</vt:lpstr>
      <vt:lpstr>Writing</vt:lpstr>
      <vt:lpstr>Use Q &amp; A to organize information</vt:lpstr>
      <vt:lpstr>Use English prompts </vt:lpstr>
      <vt:lpstr>PowerPoint Presentation</vt:lpstr>
      <vt:lpstr>Use visual prompts</vt:lpstr>
      <vt:lpstr>W W W W W &amp; H</vt:lpstr>
      <vt:lpstr>S  T  R  E  T  C  H  I  N  G</vt:lpstr>
      <vt:lpstr>Create a guide for peer editing</vt:lpstr>
      <vt:lpstr>Thoughts? Questions?</vt:lpstr>
    </vt:vector>
  </TitlesOfParts>
  <Company>Spencerport Central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Helping All Students Achieve LOTE Proficiency</dc:title>
  <dc:creator>Marie Campanaro</dc:creator>
  <cp:lastModifiedBy>Candace Black</cp:lastModifiedBy>
  <cp:revision>50</cp:revision>
  <dcterms:created xsi:type="dcterms:W3CDTF">2014-02-21T15:38:43Z</dcterms:created>
  <dcterms:modified xsi:type="dcterms:W3CDTF">2014-03-02T23:47:46Z</dcterms:modified>
</cp:coreProperties>
</file>